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dcd2ddd8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dcd2ddd8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3a7fdfa2a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3a7fdfa2a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3e884393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3e884393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3a7fdfa2a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3a7fdfa2a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3a7fdfa2a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3a7fdfa2af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3a7fdfa2af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3a7fdfa2af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3a7fdfa2af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3a7fdfa2af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3a7fdfa2af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3a7fdfa2af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3a7fdfa2a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3a7fdfa2a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3e8843931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3e8843931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33a7fdfa2af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33a7fdfa2af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3a7fdfa2a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3a7fdfa2a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3a7fdfa2af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3a7fdfa2af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dcd2ddd8db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dcd2ddd8db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3a7fdfa2a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3a7fdfa2a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3cf31da4a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3cf31da4a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3a7fdfa2a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3a7fdfa2a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3cf31da4a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3cf31da4a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gif"/><Relationship Id="rId4" Type="http://schemas.openxmlformats.org/officeDocument/2006/relationships/hyperlink" Target="https://medium.com/@ompramod9921/mastering-gradient-descent-optimizing-neural-networks-with-precision-e461e996633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hyperlink" Target="https://www.jeremyjordan.me/nn-learning-rat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www.youtube.com/watch?v=aircAruvnKk" TargetMode="External"/><Relationship Id="rId4"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www.sabrepc.com/blog/Deep-Learning-and-AI/Epochs-Batch-Size-Iteration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hyperlink" Target="https://www.sciencedirect.com/science/article/pii/S0169743922000314"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github.com/BIMSBbioinfo/compgen_course_2025_module3/tree/main/homeworks/hw2"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gif"/><Relationship Id="rId4" Type="http://schemas.openxmlformats.org/officeDocument/2006/relationships/hyperlink" Target="https://towardsai.net/p/machine-learning/introduction-to-neural-networks-and-their-key-elements-part-c-activation-functions-layers-ea8c915a9d9"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hyperlink" Target="https://wandb.ai/mostafaibrahim17/ml-articles/reports/Decoding-Backpropagation-and-Its-Role-in-Neural-Network-Learning--Vmlldzo3MTY5MzM1"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hyperlink" Target="https://tamaszilagyi.com/blog/2017/2017-11-11-animated_net/"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gif"/><Relationship Id="rId4" Type="http://schemas.openxmlformats.org/officeDocument/2006/relationships/hyperlink" Target="https://tamaszilagyi.com/blog/2017/2017-11-11-animated_net/"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6.png"/><Relationship Id="rId5" Type="http://schemas.openxmlformats.org/officeDocument/2006/relationships/hyperlink" Target="https://pub.towardsai.net/deep-learning-from-scratch-in-modern-c-gradient-descent-670bc5889112"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1538850" y="861625"/>
            <a:ext cx="6066300" cy="110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2860"/>
              <a:t>Multi-modal data integration using deep learning and applications in precision oncology</a:t>
            </a:r>
            <a:endParaRPr sz="2860"/>
          </a:p>
        </p:txBody>
      </p:sp>
      <p:sp>
        <p:nvSpPr>
          <p:cNvPr id="55" name="Google Shape;55;p13"/>
          <p:cNvSpPr txBox="1"/>
          <p:nvPr>
            <p:ph idx="1" type="subTitle"/>
          </p:nvPr>
        </p:nvSpPr>
        <p:spPr>
          <a:xfrm>
            <a:off x="279850" y="2175450"/>
            <a:ext cx="8520600" cy="792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58"/>
              <a:buFont typeface="Arial"/>
              <a:buNone/>
            </a:pPr>
            <a:r>
              <a:rPr lang="en" sz="2400"/>
              <a:t>Dr. Bora Uyar  </a:t>
            </a:r>
            <a:endParaRPr sz="2400"/>
          </a:p>
          <a:p>
            <a:pPr indent="0" lvl="0" marL="0" rtl="0" algn="ctr">
              <a:spcBef>
                <a:spcPts val="0"/>
              </a:spcBef>
              <a:spcAft>
                <a:spcPts val="0"/>
              </a:spcAft>
              <a:buClr>
                <a:schemeClr val="dk1"/>
              </a:buClr>
              <a:buSzPts val="1100"/>
              <a:buFont typeface="Arial"/>
              <a:buNone/>
            </a:pPr>
            <a:r>
              <a:rPr lang="en" sz="2400">
                <a:solidFill>
                  <a:schemeClr val="dk1"/>
                </a:solidFill>
              </a:rPr>
              <a:t>Computational Genomics Workshop </a:t>
            </a:r>
            <a:endParaRPr sz="2400"/>
          </a:p>
          <a:p>
            <a:pPr indent="0" lvl="0" marL="0" rtl="0" algn="ctr">
              <a:lnSpc>
                <a:spcPct val="115000"/>
              </a:lnSpc>
              <a:spcBef>
                <a:spcPts val="0"/>
              </a:spcBef>
              <a:spcAft>
                <a:spcPts val="0"/>
              </a:spcAft>
              <a:buNone/>
            </a:pPr>
            <a:r>
              <a:rPr lang="en" sz="2400"/>
              <a:t>10-16 March 2025</a:t>
            </a:r>
            <a:endParaRPr sz="2400"/>
          </a:p>
        </p:txBody>
      </p:sp>
      <p:pic>
        <p:nvPicPr>
          <p:cNvPr id="56" name="Google Shape;56;p13"/>
          <p:cNvPicPr preferRelativeResize="0"/>
          <p:nvPr/>
        </p:nvPicPr>
        <p:blipFill>
          <a:blip r:embed="rId3">
            <a:alphaModFix/>
          </a:blip>
          <a:stretch>
            <a:fillRect/>
          </a:stretch>
        </p:blipFill>
        <p:spPr>
          <a:xfrm>
            <a:off x="89231" y="3710638"/>
            <a:ext cx="3974245" cy="1152525"/>
          </a:xfrm>
          <a:prstGeom prst="rect">
            <a:avLst/>
          </a:prstGeom>
          <a:noFill/>
          <a:ln>
            <a:noFill/>
          </a:ln>
        </p:spPr>
      </p:pic>
      <p:pic>
        <p:nvPicPr>
          <p:cNvPr id="57" name="Google Shape;57;p13"/>
          <p:cNvPicPr preferRelativeResize="0"/>
          <p:nvPr/>
        </p:nvPicPr>
        <p:blipFill>
          <a:blip r:embed="rId4">
            <a:alphaModFix/>
          </a:blip>
          <a:stretch>
            <a:fillRect/>
          </a:stretch>
        </p:blipFill>
        <p:spPr>
          <a:xfrm>
            <a:off x="8183657" y="39812"/>
            <a:ext cx="860357" cy="857250"/>
          </a:xfrm>
          <a:prstGeom prst="rect">
            <a:avLst/>
          </a:prstGeom>
          <a:noFill/>
          <a:ln>
            <a:noFill/>
          </a:ln>
        </p:spPr>
      </p:pic>
      <p:pic>
        <p:nvPicPr>
          <p:cNvPr id="58" name="Google Shape;58;p13"/>
          <p:cNvPicPr preferRelativeResize="0"/>
          <p:nvPr/>
        </p:nvPicPr>
        <p:blipFill>
          <a:blip r:embed="rId5">
            <a:alphaModFix/>
          </a:blip>
          <a:stretch>
            <a:fillRect/>
          </a:stretch>
        </p:blipFill>
        <p:spPr>
          <a:xfrm>
            <a:off x="6466051" y="3351575"/>
            <a:ext cx="2725209" cy="1870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Impact of the learning rate</a:t>
            </a:r>
            <a:endParaRPr/>
          </a:p>
          <a:p>
            <a:pPr indent="0" lvl="0" marL="0" rtl="0" algn="l">
              <a:spcBef>
                <a:spcPts val="0"/>
              </a:spcBef>
              <a:spcAft>
                <a:spcPts val="0"/>
              </a:spcAft>
              <a:buNone/>
            </a:pPr>
            <a:r>
              <a:t/>
            </a:r>
            <a:endParaRPr/>
          </a:p>
        </p:txBody>
      </p:sp>
      <p:pic>
        <p:nvPicPr>
          <p:cNvPr id="117" name="Google Shape;117;p22"/>
          <p:cNvPicPr preferRelativeResize="0"/>
          <p:nvPr/>
        </p:nvPicPr>
        <p:blipFill>
          <a:blip r:embed="rId3">
            <a:alphaModFix/>
          </a:blip>
          <a:stretch>
            <a:fillRect/>
          </a:stretch>
        </p:blipFill>
        <p:spPr>
          <a:xfrm>
            <a:off x="671800" y="1017725"/>
            <a:ext cx="7196825" cy="4048224"/>
          </a:xfrm>
          <a:prstGeom prst="rect">
            <a:avLst/>
          </a:prstGeom>
          <a:noFill/>
          <a:ln>
            <a:noFill/>
          </a:ln>
        </p:spPr>
      </p:pic>
      <p:sp>
        <p:nvSpPr>
          <p:cNvPr id="118" name="Google Shape;118;p22"/>
          <p:cNvSpPr txBox="1"/>
          <p:nvPr/>
        </p:nvSpPr>
        <p:spPr>
          <a:xfrm>
            <a:off x="1354100" y="4581900"/>
            <a:ext cx="6712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Mastering Gradient Descent: Optimizing Neural Networks with Precision. | by om pramod | Medium</a:t>
            </a:r>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124" name="Google Shape;124;p23"/>
          <p:cNvPicPr preferRelativeResize="0"/>
          <p:nvPr/>
        </p:nvPicPr>
        <p:blipFill>
          <a:blip r:embed="rId3">
            <a:alphaModFix/>
          </a:blip>
          <a:stretch>
            <a:fillRect/>
          </a:stretch>
        </p:blipFill>
        <p:spPr>
          <a:xfrm>
            <a:off x="152400" y="1170125"/>
            <a:ext cx="8839198" cy="3428320"/>
          </a:xfrm>
          <a:prstGeom prst="rect">
            <a:avLst/>
          </a:prstGeom>
          <a:noFill/>
          <a:ln>
            <a:noFill/>
          </a:ln>
        </p:spPr>
      </p:pic>
      <p:sp>
        <p:nvSpPr>
          <p:cNvPr id="125" name="Google Shape;125;p23"/>
          <p:cNvSpPr txBox="1"/>
          <p:nvPr/>
        </p:nvSpPr>
        <p:spPr>
          <a:xfrm>
            <a:off x="267675" y="4527900"/>
            <a:ext cx="4849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Setting the learning rate of your neural network.</a:t>
            </a:r>
            <a:endParaRPr/>
          </a:p>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Recommended: </a:t>
            </a:r>
            <a:endParaRPr/>
          </a:p>
        </p:txBody>
      </p:sp>
      <p:pic>
        <p:nvPicPr>
          <p:cNvPr descr="What are the neurons, why are there layers, and what is the math underlying it?&#10;Help fund future projects: https://www.patreon.com/3blue1brown&#10;Written/interactive form of this series: https://www.3blue1brown.com/topics/neural-networks&#10;&#10;Additional funding for this project was provided by Amplify Partners&#10;&#10;Typo correction: At 14 minutes 45 seconds, the last index on the bias vector is n, when it's supposed to in fact be a k.  Thanks for the sharp eyes that caught that!&#10;&#10;For those who want to learn more, I highly recommend the book by Michael Nielsen introducing neural networks and deep learning: https://goo.gl/Zmczdy&#10;&#10;There are two neat things about this book.  First, it's available for free, so consider joining me in making a donation to Nielsen if you get something out of it.  And second, it's centered around walking through some code and data which you can download yourself, and which covers the same example that I introduce in this video.  Yay for active learning!&#10;https://github.com/mnielsen/neural-networks-and-deep-learning&#10;&#10;I also highly recommend Chris Olah's blog: http://colah.github.io/&#10;&#10;For more videos, Welch Labs also has some great series on machine learning: &#10;https://youtu.be/i8D90DkCLhI&#10;https://youtu.be/bxe2T-V8XRs&#10;&#10;For those of you looking to go *even* deeper, check out the text &quot;Deep Learning&quot; by Goodfellow, Bengio, and Courville.  &#10;&#10;Also, the publication Distill is just utterly beautiful: https://distill.pub/&#10;&#10;Lion photo by Kevin Pluck&#10;&#10;Звуковая дорожка на русском языке: Влад Бурмистров.&#10;&#10;Thanks to these viewers for their contributions to translations&#10;German: @fpgro&#10;Hebrew: Omer Tuchfeld&#10;Hungarian: Máté Kaszap&#10;Italian: @teobucci, Teo Bucci&#10;&#10;-----------------&#10;Timeline: &#10;0:00 - Introduction example&#10;1:07 - Series preview&#10;2:42 - What are neurons?&#10;3:35 - Introducing layers&#10;5:31 - Why layers?&#10;8:38 - Edge detection example&#10;11:34 - Counting weights and biases&#10;12:30 - How learning relates&#10;13:26 - Notation and linear algebra&#10;15:17 - Recap&#10;16:27 - Some final words&#10;17:03 - ReLU vs Sigmoid&#10;&#10;Correction 14:45 - The final index on the bias vector should be &quot;k&quot;&#10;&#10;------------------&#10;Animations largely made using manim, a scrappy open source python library.  https://github.com/3b1b/manim&#10;&#10;If you want to check it out, I feel compelled to warn you that it's not the most well-documented tool, and has many other quirks you might expect in a library someone wrote with only their own use in mind.&#10;&#10;Music by Vincent Rubinetti.&#10;Download the music on Bandcamp:&#10;https://vincerubinetti.bandcamp.com/album/the-music-of-3blue1brown&#10;&#10;Stream the music on Spotify:&#10;https://open.spotify.com/album/1dVyjwS8FBqXhRunaG5W5u&#10;&#10;If you want to contribute translated subtitles or to help review those that have already been made by others and need approval, you can click the gear icon in the video and go to subtitles/cc, then &quot;add subtitles/cc&quot;.  I really appreciate those who do this, as it helps make the lessons accessible to more people.&#10;------------------&#10;&#10;3blue1brown is a channel about animating math, in all senses of the word animate.  And you know the drill with YouTube, if you want to stay posted on new videos, subscribe, and click the bell to receive notifications (if you're into that).&#10;&#10;If you are new to this channel and want to see more, a good place to start is this playlist: http://3b1b.co/recommended&#10;&#10;Various social media stuffs:&#10;Website: https://www.3blue1brown.com&#10;Twitter: https://twitter.com/3Blue1Brown&#10;Patreon: https://patreon.com/3blue1brown&#10;Facebook: https://www.facebook.com/3blue1brown&#10;Reddit: https://www.reddit.com/r/3Blue1Brown" id="131" name="Google Shape;131;p24" title="But what is a neural network? | Deep learning chapter 1">
            <a:hlinkClick r:id="rId3"/>
          </p:cNvPr>
          <p:cNvPicPr preferRelativeResize="0"/>
          <p:nvPr/>
        </p:nvPicPr>
        <p:blipFill>
          <a:blip r:embed="rId4">
            <a:alphaModFix/>
          </a:blip>
          <a:stretch>
            <a:fillRect/>
          </a:stretch>
        </p:blipFill>
        <p:spPr>
          <a:xfrm>
            <a:off x="1863400" y="1248875"/>
            <a:ext cx="5141650" cy="2892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5"/>
          <p:cNvSpPr txBox="1"/>
          <p:nvPr>
            <p:ph type="title"/>
          </p:nvPr>
        </p:nvSpPr>
        <p:spPr>
          <a:xfrm>
            <a:off x="246050" y="1035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Batch iterations, epochs, HPO iterations</a:t>
            </a:r>
            <a:endParaRPr/>
          </a:p>
        </p:txBody>
      </p:sp>
      <p:sp>
        <p:nvSpPr>
          <p:cNvPr id="137" name="Google Shape;137;p25"/>
          <p:cNvSpPr txBox="1"/>
          <p:nvPr/>
        </p:nvSpPr>
        <p:spPr>
          <a:xfrm>
            <a:off x="368750" y="4556225"/>
            <a:ext cx="8275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Epochs, Batch Size, Iterations - How are They Important to Training AI and Deep Learning Models</a:t>
            </a:r>
            <a:endParaRPr/>
          </a:p>
          <a:p>
            <a:pPr indent="0" lvl="0" marL="0" rtl="0" algn="l">
              <a:spcBef>
                <a:spcPts val="0"/>
              </a:spcBef>
              <a:spcAft>
                <a:spcPts val="0"/>
              </a:spcAft>
              <a:buNone/>
            </a:pPr>
            <a:r>
              <a:t/>
            </a:r>
            <a:endParaRPr/>
          </a:p>
        </p:txBody>
      </p:sp>
      <p:sp>
        <p:nvSpPr>
          <p:cNvPr id="138" name="Google Shape;138;p25"/>
          <p:cNvSpPr/>
          <p:nvPr/>
        </p:nvSpPr>
        <p:spPr>
          <a:xfrm>
            <a:off x="2796250" y="1370209"/>
            <a:ext cx="3000000" cy="516900"/>
          </a:xfrm>
          <a:prstGeom prst="rightArrow">
            <a:avLst>
              <a:gd fmla="val 50000" name="adj1"/>
              <a:gd fmla="val 50000" name="adj2"/>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 name="Google Shape;139;p25"/>
          <p:cNvSpPr/>
          <p:nvPr/>
        </p:nvSpPr>
        <p:spPr>
          <a:xfrm>
            <a:off x="2796250" y="2015049"/>
            <a:ext cx="599700" cy="29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 name="Google Shape;140;p25"/>
          <p:cNvSpPr/>
          <p:nvPr/>
        </p:nvSpPr>
        <p:spPr>
          <a:xfrm>
            <a:off x="3396250" y="2015049"/>
            <a:ext cx="599700" cy="29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 name="Google Shape;141;p25"/>
          <p:cNvSpPr/>
          <p:nvPr/>
        </p:nvSpPr>
        <p:spPr>
          <a:xfrm>
            <a:off x="3996250" y="2015049"/>
            <a:ext cx="599700" cy="29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 name="Google Shape;142;p25"/>
          <p:cNvSpPr/>
          <p:nvPr/>
        </p:nvSpPr>
        <p:spPr>
          <a:xfrm>
            <a:off x="4596250" y="2015049"/>
            <a:ext cx="599700" cy="29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 name="Google Shape;143;p25"/>
          <p:cNvSpPr/>
          <p:nvPr/>
        </p:nvSpPr>
        <p:spPr>
          <a:xfrm>
            <a:off x="5196250" y="2015049"/>
            <a:ext cx="599700" cy="29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 name="Google Shape;144;p25"/>
          <p:cNvSpPr txBox="1"/>
          <p:nvPr/>
        </p:nvSpPr>
        <p:spPr>
          <a:xfrm>
            <a:off x="3443516" y="1087188"/>
            <a:ext cx="2710800" cy="5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1000 samples</a:t>
            </a:r>
            <a:endParaRPr sz="1800">
              <a:solidFill>
                <a:schemeClr val="dk2"/>
              </a:solidFill>
            </a:endParaRPr>
          </a:p>
        </p:txBody>
      </p:sp>
      <p:sp>
        <p:nvSpPr>
          <p:cNvPr id="145" name="Google Shape;145;p25"/>
          <p:cNvSpPr txBox="1"/>
          <p:nvPr/>
        </p:nvSpPr>
        <p:spPr>
          <a:xfrm>
            <a:off x="3395950" y="2394025"/>
            <a:ext cx="3030600" cy="3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batch size: 200</a:t>
            </a:r>
            <a:endParaRPr sz="1800">
              <a:solidFill>
                <a:schemeClr val="dk2"/>
              </a:solidFill>
            </a:endParaRPr>
          </a:p>
        </p:txBody>
      </p:sp>
      <p:sp>
        <p:nvSpPr>
          <p:cNvPr id="146" name="Google Shape;146;p25"/>
          <p:cNvSpPr txBox="1"/>
          <p:nvPr/>
        </p:nvSpPr>
        <p:spPr>
          <a:xfrm>
            <a:off x="2717450" y="2861425"/>
            <a:ext cx="3577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5 batch iterations = 1 Epoch</a:t>
            </a:r>
            <a:endParaRPr sz="1800">
              <a:solidFill>
                <a:schemeClr val="dk2"/>
              </a:solidFill>
            </a:endParaRPr>
          </a:p>
        </p:txBody>
      </p:sp>
      <p:sp>
        <p:nvSpPr>
          <p:cNvPr id="147" name="Google Shape;147;p25"/>
          <p:cNvSpPr txBox="1"/>
          <p:nvPr/>
        </p:nvSpPr>
        <p:spPr>
          <a:xfrm>
            <a:off x="2275575" y="3618700"/>
            <a:ext cx="6777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Batch iteration &lt; Epoch &lt; HPO iteration </a:t>
            </a:r>
            <a:endParaRPr sz="18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Hyperparameter Tuning</a:t>
            </a:r>
            <a:endParaRPr/>
          </a:p>
        </p:txBody>
      </p:sp>
      <p:pic>
        <p:nvPicPr>
          <p:cNvPr id="153" name="Google Shape;153;p26"/>
          <p:cNvPicPr preferRelativeResize="0"/>
          <p:nvPr/>
        </p:nvPicPr>
        <p:blipFill>
          <a:blip r:embed="rId3">
            <a:alphaModFix/>
          </a:blip>
          <a:stretch>
            <a:fillRect/>
          </a:stretch>
        </p:blipFill>
        <p:spPr>
          <a:xfrm>
            <a:off x="976225" y="1017725"/>
            <a:ext cx="7302124" cy="40860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Hyperparameter tuning</a:t>
            </a:r>
            <a:endParaRPr/>
          </a:p>
          <a:p>
            <a:pPr indent="0" lvl="0" marL="0" rtl="0" algn="l">
              <a:spcBef>
                <a:spcPts val="0"/>
              </a:spcBef>
              <a:spcAft>
                <a:spcPts val="0"/>
              </a:spcAft>
              <a:buNone/>
            </a:pPr>
            <a:r>
              <a:t/>
            </a:r>
            <a:endParaRPr/>
          </a:p>
        </p:txBody>
      </p:sp>
      <p:pic>
        <p:nvPicPr>
          <p:cNvPr id="159" name="Google Shape;159;p27"/>
          <p:cNvPicPr preferRelativeResize="0"/>
          <p:nvPr/>
        </p:nvPicPr>
        <p:blipFill>
          <a:blip r:embed="rId3">
            <a:alphaModFix/>
          </a:blip>
          <a:stretch>
            <a:fillRect/>
          </a:stretch>
        </p:blipFill>
        <p:spPr>
          <a:xfrm>
            <a:off x="152400" y="1170125"/>
            <a:ext cx="8839204" cy="3120481"/>
          </a:xfrm>
          <a:prstGeom prst="rect">
            <a:avLst/>
          </a:prstGeom>
          <a:noFill/>
          <a:ln>
            <a:noFill/>
          </a:ln>
        </p:spPr>
      </p:pic>
      <p:sp>
        <p:nvSpPr>
          <p:cNvPr id="160" name="Google Shape;160;p27"/>
          <p:cNvSpPr txBox="1"/>
          <p:nvPr/>
        </p:nvSpPr>
        <p:spPr>
          <a:xfrm>
            <a:off x="267050" y="4443000"/>
            <a:ext cx="7841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A tutorial on automatic hyperparameter tuning of deep spectral modelling for regression and classification tasks - ScienceDirect</a:t>
            </a:r>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Neural Network Layers can be combined like Lego pieces</a:t>
            </a:r>
            <a:endParaRPr/>
          </a:p>
        </p:txBody>
      </p:sp>
      <p:pic>
        <p:nvPicPr>
          <p:cNvPr id="166" name="Google Shape;166;p28"/>
          <p:cNvPicPr preferRelativeResize="0"/>
          <p:nvPr/>
        </p:nvPicPr>
        <p:blipFill>
          <a:blip r:embed="rId3">
            <a:alphaModFix/>
          </a:blip>
          <a:stretch>
            <a:fillRect/>
          </a:stretch>
        </p:blipFill>
        <p:spPr>
          <a:xfrm>
            <a:off x="2435475" y="1164875"/>
            <a:ext cx="3820974" cy="38209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9"/>
          <p:cNvPicPr preferRelativeResize="0"/>
          <p:nvPr/>
        </p:nvPicPr>
        <p:blipFill>
          <a:blip r:embed="rId3">
            <a:alphaModFix/>
          </a:blip>
          <a:stretch>
            <a:fillRect/>
          </a:stretch>
        </p:blipFill>
        <p:spPr>
          <a:xfrm>
            <a:off x="624575" y="67375"/>
            <a:ext cx="8040649" cy="49110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0"/>
          <p:cNvSpPr txBox="1"/>
          <p:nvPr>
            <p:ph idx="1" type="body"/>
          </p:nvPr>
        </p:nvSpPr>
        <p:spPr>
          <a:xfrm>
            <a:off x="353675" y="863550"/>
            <a:ext cx="8520600" cy="3416400"/>
          </a:xfrm>
          <a:prstGeom prst="rect">
            <a:avLst/>
          </a:prstGeom>
        </p:spPr>
        <p:txBody>
          <a:bodyPr anchorCtr="0" anchor="ctr" bIns="91425" lIns="91425" spcFirstLastPara="1" rIns="91425" wrap="square" tIns="91425">
            <a:normAutofit lnSpcReduction="20000"/>
          </a:bodyPr>
          <a:lstStyle/>
          <a:p>
            <a:pPr indent="0" lvl="0" marL="0" rtl="0" algn="ctr">
              <a:spcBef>
                <a:spcPts val="0"/>
              </a:spcBef>
              <a:spcAft>
                <a:spcPts val="0"/>
              </a:spcAft>
              <a:buNone/>
            </a:pPr>
            <a:r>
              <a:rPr lang="en" sz="4000"/>
              <a:t>Homework </a:t>
            </a:r>
            <a:endParaRPr sz="4000"/>
          </a:p>
          <a:p>
            <a:pPr indent="0" lvl="0" marL="0" rtl="0" algn="ctr">
              <a:spcBef>
                <a:spcPts val="1200"/>
              </a:spcBef>
              <a:spcAft>
                <a:spcPts val="0"/>
              </a:spcAft>
              <a:buNone/>
            </a:pPr>
            <a:r>
              <a:rPr lang="en" sz="4000" u="sng">
                <a:solidFill>
                  <a:schemeClr val="hlink"/>
                </a:solidFill>
                <a:hlinkClick r:id="rId3"/>
              </a:rPr>
              <a:t>https://github.com/BIMSBbioinfo/compgen_course_2025_module3/tree/main/homeworks/hw2</a:t>
            </a:r>
            <a:endParaRPr sz="4000"/>
          </a:p>
          <a:p>
            <a:pPr indent="0" lvl="0" marL="0" rtl="0" algn="ctr">
              <a:spcBef>
                <a:spcPts val="1200"/>
              </a:spcBef>
              <a:spcAft>
                <a:spcPts val="1200"/>
              </a:spcAft>
              <a:buNone/>
            </a:pPr>
            <a:r>
              <a:t/>
            </a:r>
            <a:endParaRPr sz="4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Import</a:t>
            </a:r>
            <a:endParaRPr/>
          </a:p>
        </p:txBody>
      </p:sp>
      <p:sp>
        <p:nvSpPr>
          <p:cNvPr id="64" name="Google Shape;64;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5" name="Google Shape;65;p14"/>
          <p:cNvPicPr preferRelativeResize="0"/>
          <p:nvPr/>
        </p:nvPicPr>
        <p:blipFill>
          <a:blip r:embed="rId3">
            <a:alphaModFix/>
          </a:blip>
          <a:stretch>
            <a:fillRect/>
          </a:stretch>
        </p:blipFill>
        <p:spPr>
          <a:xfrm>
            <a:off x="173200" y="1113925"/>
            <a:ext cx="8871076" cy="35389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Data Import</a:t>
            </a:r>
            <a:endParaRPr/>
          </a:p>
          <a:p>
            <a:pPr indent="0" lvl="0" marL="0" rtl="0" algn="l">
              <a:spcBef>
                <a:spcPts val="0"/>
              </a:spcBef>
              <a:spcAft>
                <a:spcPts val="0"/>
              </a:spcAft>
              <a:buNone/>
            </a:pPr>
            <a:r>
              <a:t/>
            </a:r>
            <a:endParaRPr/>
          </a:p>
        </p:txBody>
      </p:sp>
      <p:pic>
        <p:nvPicPr>
          <p:cNvPr id="71" name="Google Shape;71;p15"/>
          <p:cNvPicPr preferRelativeResize="0"/>
          <p:nvPr/>
        </p:nvPicPr>
        <p:blipFill>
          <a:blip r:embed="rId3">
            <a:alphaModFix/>
          </a:blip>
          <a:stretch>
            <a:fillRect/>
          </a:stretch>
        </p:blipFill>
        <p:spPr>
          <a:xfrm>
            <a:off x="152400" y="1406300"/>
            <a:ext cx="8839204" cy="324996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Important Terms</a:t>
            </a:r>
            <a:endParaRPr/>
          </a:p>
          <a:p>
            <a:pPr indent="0" lvl="0" marL="0" rtl="0" algn="l">
              <a:spcBef>
                <a:spcPts val="0"/>
              </a:spcBef>
              <a:spcAft>
                <a:spcPts val="0"/>
              </a:spcAft>
              <a:buNone/>
            </a:pPr>
            <a:r>
              <a:t/>
            </a:r>
            <a:endParaRPr/>
          </a:p>
        </p:txBody>
      </p:sp>
      <p:sp>
        <p:nvSpPr>
          <p:cNvPr id="77" name="Google Shape;77;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Neurons/Nodes</a:t>
            </a:r>
            <a:endParaRPr/>
          </a:p>
          <a:p>
            <a:pPr indent="0" lvl="0" marL="0" rtl="0" algn="l">
              <a:spcBef>
                <a:spcPts val="1200"/>
              </a:spcBef>
              <a:spcAft>
                <a:spcPts val="0"/>
              </a:spcAft>
              <a:buNone/>
            </a:pPr>
            <a:r>
              <a:rPr lang="en"/>
              <a:t>Layers: input layer, hidden layers, output layer </a:t>
            </a:r>
            <a:endParaRPr/>
          </a:p>
          <a:p>
            <a:pPr indent="0" lvl="0" marL="0" rtl="0" algn="l">
              <a:spcBef>
                <a:spcPts val="1200"/>
              </a:spcBef>
              <a:spcAft>
                <a:spcPts val="0"/>
              </a:spcAft>
              <a:buNone/>
            </a:pPr>
            <a:r>
              <a:rPr lang="en"/>
              <a:t>Loss functions</a:t>
            </a:r>
            <a:endParaRPr/>
          </a:p>
          <a:p>
            <a:pPr indent="0" lvl="0" marL="0" rtl="0" algn="l">
              <a:spcBef>
                <a:spcPts val="1200"/>
              </a:spcBef>
              <a:spcAft>
                <a:spcPts val="0"/>
              </a:spcAft>
              <a:buNone/>
            </a:pPr>
            <a:r>
              <a:rPr lang="en"/>
              <a:t>Learning rate </a:t>
            </a:r>
            <a:endParaRPr/>
          </a:p>
          <a:p>
            <a:pPr indent="0" lvl="0" marL="0" rtl="0" algn="l">
              <a:spcBef>
                <a:spcPts val="1200"/>
              </a:spcBef>
              <a:spcAft>
                <a:spcPts val="0"/>
              </a:spcAft>
              <a:buNone/>
            </a:pPr>
            <a:r>
              <a:rPr lang="en"/>
              <a:t>Batch size, batch iterations, epochs</a:t>
            </a:r>
            <a:endParaRPr/>
          </a:p>
          <a:p>
            <a:pPr indent="0" lvl="0" marL="0" rtl="0" algn="l">
              <a:spcBef>
                <a:spcPts val="1200"/>
              </a:spcBef>
              <a:spcAft>
                <a:spcPts val="0"/>
              </a:spcAft>
              <a:buNone/>
            </a:pPr>
            <a:r>
              <a:rPr lang="en"/>
              <a:t>Hyperparameter optimization</a:t>
            </a:r>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Components of a neural network</a:t>
            </a:r>
            <a:endParaRPr/>
          </a:p>
        </p:txBody>
      </p:sp>
      <p:pic>
        <p:nvPicPr>
          <p:cNvPr id="83" name="Google Shape;83;p17"/>
          <p:cNvPicPr preferRelativeResize="0"/>
          <p:nvPr/>
        </p:nvPicPr>
        <p:blipFill>
          <a:blip r:embed="rId3">
            <a:alphaModFix/>
          </a:blip>
          <a:stretch>
            <a:fillRect/>
          </a:stretch>
        </p:blipFill>
        <p:spPr>
          <a:xfrm>
            <a:off x="2393300" y="1065150"/>
            <a:ext cx="4483175" cy="3260500"/>
          </a:xfrm>
          <a:prstGeom prst="rect">
            <a:avLst/>
          </a:prstGeom>
          <a:noFill/>
          <a:ln>
            <a:noFill/>
          </a:ln>
        </p:spPr>
      </p:pic>
      <p:sp>
        <p:nvSpPr>
          <p:cNvPr id="84" name="Google Shape;84;p17"/>
          <p:cNvSpPr txBox="1"/>
          <p:nvPr/>
        </p:nvSpPr>
        <p:spPr>
          <a:xfrm>
            <a:off x="2309350" y="4325650"/>
            <a:ext cx="4833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Introduction to Neural Networks and Their Key Elements (Part-C) — Activation Functions &amp; Layers | Towards AI</a:t>
            </a:r>
            <a:endParaRPr/>
          </a:p>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3977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Training Process</a:t>
            </a:r>
            <a:endParaRPr/>
          </a:p>
        </p:txBody>
      </p:sp>
      <p:pic>
        <p:nvPicPr>
          <p:cNvPr id="90" name="Google Shape;90;p18"/>
          <p:cNvPicPr preferRelativeResize="0"/>
          <p:nvPr/>
        </p:nvPicPr>
        <p:blipFill>
          <a:blip r:embed="rId3">
            <a:alphaModFix/>
          </a:blip>
          <a:stretch>
            <a:fillRect/>
          </a:stretch>
        </p:blipFill>
        <p:spPr>
          <a:xfrm>
            <a:off x="1138925" y="901500"/>
            <a:ext cx="7308977" cy="3753674"/>
          </a:xfrm>
          <a:prstGeom prst="rect">
            <a:avLst/>
          </a:prstGeom>
          <a:noFill/>
          <a:ln>
            <a:noFill/>
          </a:ln>
        </p:spPr>
      </p:pic>
      <p:sp>
        <p:nvSpPr>
          <p:cNvPr id="91" name="Google Shape;91;p18"/>
          <p:cNvSpPr txBox="1"/>
          <p:nvPr/>
        </p:nvSpPr>
        <p:spPr>
          <a:xfrm>
            <a:off x="1474825" y="4527900"/>
            <a:ext cx="6434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Decoding Backpropagation and Its Role in Neural Network Learning | ml-articles – Weights &amp; Biases</a:t>
            </a:r>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19"/>
          <p:cNvPicPr preferRelativeResize="0"/>
          <p:nvPr/>
        </p:nvPicPr>
        <p:blipFill>
          <a:blip r:embed="rId3">
            <a:alphaModFix/>
          </a:blip>
          <a:stretch>
            <a:fillRect/>
          </a:stretch>
        </p:blipFill>
        <p:spPr>
          <a:xfrm>
            <a:off x="1417275" y="472100"/>
            <a:ext cx="6252504" cy="3820975"/>
          </a:xfrm>
          <a:prstGeom prst="rect">
            <a:avLst/>
          </a:prstGeom>
          <a:noFill/>
          <a:ln>
            <a:noFill/>
          </a:ln>
        </p:spPr>
      </p:pic>
      <p:sp>
        <p:nvSpPr>
          <p:cNvPr id="97" name="Google Shape;97;p19"/>
          <p:cNvSpPr txBox="1"/>
          <p:nvPr/>
        </p:nvSpPr>
        <p:spPr>
          <a:xfrm>
            <a:off x="2340825" y="4558375"/>
            <a:ext cx="4928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An animated neuRal net implementation</a:t>
            </a:r>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20"/>
          <p:cNvPicPr preferRelativeResize="0"/>
          <p:nvPr/>
        </p:nvPicPr>
        <p:blipFill>
          <a:blip r:embed="rId3">
            <a:alphaModFix/>
          </a:blip>
          <a:stretch>
            <a:fillRect/>
          </a:stretch>
        </p:blipFill>
        <p:spPr>
          <a:xfrm>
            <a:off x="2214850" y="100600"/>
            <a:ext cx="3829400" cy="4308100"/>
          </a:xfrm>
          <a:prstGeom prst="rect">
            <a:avLst/>
          </a:prstGeom>
          <a:noFill/>
          <a:ln>
            <a:noFill/>
          </a:ln>
        </p:spPr>
      </p:pic>
      <p:sp>
        <p:nvSpPr>
          <p:cNvPr id="103" name="Google Shape;103;p20"/>
          <p:cNvSpPr txBox="1"/>
          <p:nvPr/>
        </p:nvSpPr>
        <p:spPr>
          <a:xfrm>
            <a:off x="2340825" y="4558375"/>
            <a:ext cx="4928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An animated neuRal net implementation</a:t>
            </a:r>
            <a:endParaRPr/>
          </a:p>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4954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Gradient Descent </a:t>
            </a:r>
            <a:endParaRPr/>
          </a:p>
        </p:txBody>
      </p:sp>
      <p:pic>
        <p:nvPicPr>
          <p:cNvPr id="109" name="Google Shape;109;p21"/>
          <p:cNvPicPr preferRelativeResize="0"/>
          <p:nvPr/>
        </p:nvPicPr>
        <p:blipFill>
          <a:blip r:embed="rId3">
            <a:alphaModFix/>
          </a:blip>
          <a:stretch>
            <a:fillRect/>
          </a:stretch>
        </p:blipFill>
        <p:spPr>
          <a:xfrm>
            <a:off x="5082575" y="786775"/>
            <a:ext cx="3820977" cy="3820977"/>
          </a:xfrm>
          <a:prstGeom prst="rect">
            <a:avLst/>
          </a:prstGeom>
          <a:noFill/>
          <a:ln>
            <a:noFill/>
          </a:ln>
        </p:spPr>
      </p:pic>
      <p:pic>
        <p:nvPicPr>
          <p:cNvPr id="110" name="Google Shape;110;p21"/>
          <p:cNvPicPr preferRelativeResize="0"/>
          <p:nvPr/>
        </p:nvPicPr>
        <p:blipFill>
          <a:blip r:embed="rId4">
            <a:alphaModFix/>
          </a:blip>
          <a:stretch>
            <a:fillRect/>
          </a:stretch>
        </p:blipFill>
        <p:spPr>
          <a:xfrm>
            <a:off x="31475" y="1240563"/>
            <a:ext cx="4439776" cy="3070850"/>
          </a:xfrm>
          <a:prstGeom prst="rect">
            <a:avLst/>
          </a:prstGeom>
          <a:noFill/>
          <a:ln>
            <a:noFill/>
          </a:ln>
        </p:spPr>
      </p:pic>
      <p:sp>
        <p:nvSpPr>
          <p:cNvPr id="111" name="Google Shape;111;p21"/>
          <p:cNvSpPr txBox="1"/>
          <p:nvPr/>
        </p:nvSpPr>
        <p:spPr>
          <a:xfrm>
            <a:off x="31475" y="4563350"/>
            <a:ext cx="4015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5"/>
              </a:rPr>
              <a:t>Deep Learning from Scratch in Modern C++: Gradient Descent | by Luiz doleron | Towards AI</a:t>
            </a:r>
            <a:endParaRPr/>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